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3" r:id="rId1"/>
    <p:sldMasterId id="2147483775" r:id="rId2"/>
    <p:sldMasterId id="2147483787" r:id="rId3"/>
  </p:sldMasterIdLst>
  <p:notesMasterIdLst>
    <p:notesMasterId r:id="rId34"/>
  </p:notesMasterIdLst>
  <p:handoutMasterIdLst>
    <p:handoutMasterId r:id="rId35"/>
  </p:handoutMasterIdLst>
  <p:sldIdLst>
    <p:sldId id="257" r:id="rId4"/>
    <p:sldId id="262" r:id="rId5"/>
    <p:sldId id="263" r:id="rId6"/>
    <p:sldId id="269" r:id="rId7"/>
    <p:sldId id="270" r:id="rId8"/>
    <p:sldId id="268" r:id="rId9"/>
    <p:sldId id="282" r:id="rId10"/>
    <p:sldId id="283" r:id="rId11"/>
    <p:sldId id="272" r:id="rId12"/>
    <p:sldId id="277" r:id="rId13"/>
    <p:sldId id="278" r:id="rId14"/>
    <p:sldId id="284" r:id="rId15"/>
    <p:sldId id="279" r:id="rId16"/>
    <p:sldId id="280" r:id="rId17"/>
    <p:sldId id="285" r:id="rId18"/>
    <p:sldId id="265" r:id="rId19"/>
    <p:sldId id="288" r:id="rId20"/>
    <p:sldId id="287" r:id="rId21"/>
    <p:sldId id="274" r:id="rId22"/>
    <p:sldId id="286" r:id="rId23"/>
    <p:sldId id="281" r:id="rId24"/>
    <p:sldId id="275" r:id="rId25"/>
    <p:sldId id="291" r:id="rId26"/>
    <p:sldId id="271" r:id="rId27"/>
    <p:sldId id="267" r:id="rId28"/>
    <p:sldId id="289" r:id="rId29"/>
    <p:sldId id="292" r:id="rId30"/>
    <p:sldId id="293" r:id="rId31"/>
    <p:sldId id="259" r:id="rId32"/>
    <p:sldId id="26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EA"/>
    <a:srgbClr val="B2DDFF"/>
    <a:srgbClr val="5D66B7"/>
    <a:srgbClr val="629D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09" autoAdjust="0"/>
    <p:restoredTop sz="73356" autoAdjust="0"/>
  </p:normalViewPr>
  <p:slideViewPr>
    <p:cSldViewPr snapToGrid="0">
      <p:cViewPr varScale="1">
        <p:scale>
          <a:sx n="91" d="100"/>
          <a:sy n="91" d="100"/>
        </p:scale>
        <p:origin x="124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58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7FCB90-A1DB-494A-9D2C-C1AAD40EC12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3C36B39-EFEA-4B61-A89F-4438E469973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End-to-end encryption</a:t>
          </a:r>
        </a:p>
      </dgm:t>
    </dgm:pt>
    <dgm:pt modelId="{E546EC5B-9AFF-41DA-835B-52C10257C71A}" type="parTrans" cxnId="{6DD49AA2-9520-457F-84A1-1E42C3C121BB}">
      <dgm:prSet/>
      <dgm:spPr/>
      <dgm:t>
        <a:bodyPr/>
        <a:lstStyle/>
        <a:p>
          <a:endParaRPr lang="en-US"/>
        </a:p>
      </dgm:t>
    </dgm:pt>
    <dgm:pt modelId="{222D6153-A8E8-48E7-AD54-D7E0F217ED40}" type="sibTrans" cxnId="{6DD49AA2-9520-457F-84A1-1E42C3C121BB}">
      <dgm:prSet/>
      <dgm:spPr/>
      <dgm:t>
        <a:bodyPr/>
        <a:lstStyle/>
        <a:p>
          <a:endParaRPr lang="en-US"/>
        </a:p>
      </dgm:t>
    </dgm:pt>
    <dgm:pt modelId="{53C802DA-585B-4260-8AF6-EA0F360DE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100% Works</a:t>
          </a:r>
        </a:p>
        <a:p>
          <a:pPr>
            <a:lnSpc>
              <a:spcPct val="100000"/>
            </a:lnSpc>
          </a:pPr>
          <a:r>
            <a:rPr lang="en-US" dirty="0"/>
            <a:t>Expensive and not suitable for this scenario</a:t>
          </a:r>
        </a:p>
      </dgm:t>
    </dgm:pt>
    <dgm:pt modelId="{6692D8E2-2264-4B15-8DA3-98D3BC187F00}" type="parTrans" cxnId="{833BC270-396A-414F-8E9F-9F2305876FD1}">
      <dgm:prSet/>
      <dgm:spPr/>
      <dgm:t>
        <a:bodyPr/>
        <a:lstStyle/>
        <a:p>
          <a:endParaRPr lang="en-US"/>
        </a:p>
      </dgm:t>
    </dgm:pt>
    <dgm:pt modelId="{BBDFC2F8-3955-4B50-8293-C9B66E1E8DA3}" type="sibTrans" cxnId="{833BC270-396A-414F-8E9F-9F2305876FD1}">
      <dgm:prSet/>
      <dgm:spPr/>
      <dgm:t>
        <a:bodyPr/>
        <a:lstStyle/>
        <a:p>
          <a:endParaRPr lang="en-US"/>
        </a:p>
      </dgm:t>
    </dgm:pt>
    <dgm:pt modelId="{B7CC926A-D019-45D5-86CA-D49130EFCF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Handling Security and Policy checks on a central layer</a:t>
          </a:r>
        </a:p>
      </dgm:t>
    </dgm:pt>
    <dgm:pt modelId="{7099D4A3-7499-47D5-9EFC-591419A6DDE2}" type="parTrans" cxnId="{686AED7B-26E6-4A93-922C-09B294170B2D}">
      <dgm:prSet/>
      <dgm:spPr/>
      <dgm:t>
        <a:bodyPr/>
        <a:lstStyle/>
        <a:p>
          <a:endParaRPr lang="en-US"/>
        </a:p>
      </dgm:t>
    </dgm:pt>
    <dgm:pt modelId="{4A0BEA98-62FC-4977-A150-387E127343B3}" type="sibTrans" cxnId="{686AED7B-26E6-4A93-922C-09B294170B2D}">
      <dgm:prSet/>
      <dgm:spPr/>
      <dgm:t>
        <a:bodyPr/>
        <a:lstStyle/>
        <a:p>
          <a:endParaRPr lang="en-US"/>
        </a:p>
      </dgm:t>
    </dgm:pt>
    <dgm:pt modelId="{68DA4A74-E83E-40C5-A814-DDD8986F9FD5}" type="pres">
      <dgm:prSet presAssocID="{F27FCB90-A1DB-494A-9D2C-C1AAD40EC129}" presName="root" presStyleCnt="0">
        <dgm:presLayoutVars>
          <dgm:dir/>
          <dgm:resizeHandles val="exact"/>
        </dgm:presLayoutVars>
      </dgm:prSet>
      <dgm:spPr/>
    </dgm:pt>
    <dgm:pt modelId="{206BD753-DE0E-4F9D-B150-78BB3E1A0BFD}" type="pres">
      <dgm:prSet presAssocID="{03C36B39-EFEA-4B61-A89F-4438E4699730}" presName="compNode" presStyleCnt="0"/>
      <dgm:spPr/>
    </dgm:pt>
    <dgm:pt modelId="{E0B07E04-1A15-490B-94E4-9C2F0A58A584}" type="pres">
      <dgm:prSet presAssocID="{03C36B39-EFEA-4B61-A89F-4438E46997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0CF7922-6777-41C7-9FDE-B772A7CE542D}" type="pres">
      <dgm:prSet presAssocID="{03C36B39-EFEA-4B61-A89F-4438E4699730}" presName="iconSpace" presStyleCnt="0"/>
      <dgm:spPr/>
    </dgm:pt>
    <dgm:pt modelId="{FF1237F7-75CE-4F76-A8F1-93699CC55797}" type="pres">
      <dgm:prSet presAssocID="{03C36B39-EFEA-4B61-A89F-4438E4699730}" presName="parTx" presStyleLbl="revTx" presStyleIdx="0" presStyleCnt="4">
        <dgm:presLayoutVars>
          <dgm:chMax val="0"/>
          <dgm:chPref val="0"/>
        </dgm:presLayoutVars>
      </dgm:prSet>
      <dgm:spPr/>
    </dgm:pt>
    <dgm:pt modelId="{30CF753C-9570-4DE2-9506-98BB922C3AFC}" type="pres">
      <dgm:prSet presAssocID="{03C36B39-EFEA-4B61-A89F-4438E4699730}" presName="txSpace" presStyleCnt="0"/>
      <dgm:spPr/>
    </dgm:pt>
    <dgm:pt modelId="{5DACECA2-5443-4F81-A1CC-37796039849D}" type="pres">
      <dgm:prSet presAssocID="{03C36B39-EFEA-4B61-A89F-4438E4699730}" presName="desTx" presStyleLbl="revTx" presStyleIdx="1" presStyleCnt="4">
        <dgm:presLayoutVars/>
      </dgm:prSet>
      <dgm:spPr/>
    </dgm:pt>
    <dgm:pt modelId="{3E91CAF1-B90B-46A8-8E2A-9F1174C66D1A}" type="pres">
      <dgm:prSet presAssocID="{222D6153-A8E8-48E7-AD54-D7E0F217ED40}" presName="sibTrans" presStyleCnt="0"/>
      <dgm:spPr/>
    </dgm:pt>
    <dgm:pt modelId="{69A18B3E-E23A-45BC-9040-B6772C4A10FE}" type="pres">
      <dgm:prSet presAssocID="{B7CC926A-D019-45D5-86CA-D49130EFCF70}" presName="compNode" presStyleCnt="0"/>
      <dgm:spPr/>
    </dgm:pt>
    <dgm:pt modelId="{710DD222-9107-495C-930B-4C60ED30970F}" type="pres">
      <dgm:prSet presAssocID="{B7CC926A-D019-45D5-86CA-D49130EFCF7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93AECF-6E01-4005-86A1-F879CC9995EB}" type="pres">
      <dgm:prSet presAssocID="{B7CC926A-D019-45D5-86CA-D49130EFCF70}" presName="iconSpace" presStyleCnt="0"/>
      <dgm:spPr/>
    </dgm:pt>
    <dgm:pt modelId="{A809626C-7928-43FB-B48C-49AD36025672}" type="pres">
      <dgm:prSet presAssocID="{B7CC926A-D019-45D5-86CA-D49130EFCF70}" presName="parTx" presStyleLbl="revTx" presStyleIdx="2" presStyleCnt="4">
        <dgm:presLayoutVars>
          <dgm:chMax val="0"/>
          <dgm:chPref val="0"/>
        </dgm:presLayoutVars>
      </dgm:prSet>
      <dgm:spPr/>
    </dgm:pt>
    <dgm:pt modelId="{62FA9269-C680-4AD9-84AB-C14A6469FF86}" type="pres">
      <dgm:prSet presAssocID="{B7CC926A-D019-45D5-86CA-D49130EFCF70}" presName="txSpace" presStyleCnt="0"/>
      <dgm:spPr/>
    </dgm:pt>
    <dgm:pt modelId="{6D0EAD16-1483-45A5-A964-8D0FA94D2907}" type="pres">
      <dgm:prSet presAssocID="{B7CC926A-D019-45D5-86CA-D49130EFCF70}" presName="desTx" presStyleLbl="revTx" presStyleIdx="3" presStyleCnt="4">
        <dgm:presLayoutVars/>
      </dgm:prSet>
      <dgm:spPr/>
    </dgm:pt>
  </dgm:ptLst>
  <dgm:cxnLst>
    <dgm:cxn modelId="{F675501E-AF6D-4734-A8ED-9CF69E9EED3C}" type="presOf" srcId="{53C802DA-585B-4260-8AF6-EA0F360DEA73}" destId="{5DACECA2-5443-4F81-A1CC-37796039849D}" srcOrd="0" destOrd="0" presId="urn:microsoft.com/office/officeart/2018/5/layout/CenteredIconLabelDescriptionList"/>
    <dgm:cxn modelId="{8888E84B-228F-4C3D-9E4C-2AB488919C1C}" type="presOf" srcId="{F27FCB90-A1DB-494A-9D2C-C1AAD40EC129}" destId="{68DA4A74-E83E-40C5-A814-DDD8986F9FD5}" srcOrd="0" destOrd="0" presId="urn:microsoft.com/office/officeart/2018/5/layout/CenteredIconLabelDescriptionList"/>
    <dgm:cxn modelId="{833BC270-396A-414F-8E9F-9F2305876FD1}" srcId="{03C36B39-EFEA-4B61-A89F-4438E4699730}" destId="{53C802DA-585B-4260-8AF6-EA0F360DEA73}" srcOrd="0" destOrd="0" parTransId="{6692D8E2-2264-4B15-8DA3-98D3BC187F00}" sibTransId="{BBDFC2F8-3955-4B50-8293-C9B66E1E8DA3}"/>
    <dgm:cxn modelId="{686AED7B-26E6-4A93-922C-09B294170B2D}" srcId="{F27FCB90-A1DB-494A-9D2C-C1AAD40EC129}" destId="{B7CC926A-D019-45D5-86CA-D49130EFCF70}" srcOrd="1" destOrd="0" parTransId="{7099D4A3-7499-47D5-9EFC-591419A6DDE2}" sibTransId="{4A0BEA98-62FC-4977-A150-387E127343B3}"/>
    <dgm:cxn modelId="{6DD49AA2-9520-457F-84A1-1E42C3C121BB}" srcId="{F27FCB90-A1DB-494A-9D2C-C1AAD40EC129}" destId="{03C36B39-EFEA-4B61-A89F-4438E4699730}" srcOrd="0" destOrd="0" parTransId="{E546EC5B-9AFF-41DA-835B-52C10257C71A}" sibTransId="{222D6153-A8E8-48E7-AD54-D7E0F217ED40}"/>
    <dgm:cxn modelId="{AF56BAB2-CB8E-4A93-9469-EDC9EB7122AB}" type="presOf" srcId="{B7CC926A-D019-45D5-86CA-D49130EFCF70}" destId="{A809626C-7928-43FB-B48C-49AD36025672}" srcOrd="0" destOrd="0" presId="urn:microsoft.com/office/officeart/2018/5/layout/CenteredIconLabelDescriptionList"/>
    <dgm:cxn modelId="{80D50ABD-733F-46E1-9B61-727D8B5074FB}" type="presOf" srcId="{03C36B39-EFEA-4B61-A89F-4438E4699730}" destId="{FF1237F7-75CE-4F76-A8F1-93699CC55797}" srcOrd="0" destOrd="0" presId="urn:microsoft.com/office/officeart/2018/5/layout/CenteredIconLabelDescriptionList"/>
    <dgm:cxn modelId="{E2F6D0FF-CD06-45A8-A22C-EC3E1C9CFC51}" type="presParOf" srcId="{68DA4A74-E83E-40C5-A814-DDD8986F9FD5}" destId="{206BD753-DE0E-4F9D-B150-78BB3E1A0BFD}" srcOrd="0" destOrd="0" presId="urn:microsoft.com/office/officeart/2018/5/layout/CenteredIconLabelDescriptionList"/>
    <dgm:cxn modelId="{7DAF9C50-FD1E-45C1-946C-E6FA3A1388B8}" type="presParOf" srcId="{206BD753-DE0E-4F9D-B150-78BB3E1A0BFD}" destId="{E0B07E04-1A15-490B-94E4-9C2F0A58A584}" srcOrd="0" destOrd="0" presId="urn:microsoft.com/office/officeart/2018/5/layout/CenteredIconLabelDescriptionList"/>
    <dgm:cxn modelId="{54E5C10F-0648-49CA-875A-ECC4673AA957}" type="presParOf" srcId="{206BD753-DE0E-4F9D-B150-78BB3E1A0BFD}" destId="{30CF7922-6777-41C7-9FDE-B772A7CE542D}" srcOrd="1" destOrd="0" presId="urn:microsoft.com/office/officeart/2018/5/layout/CenteredIconLabelDescriptionList"/>
    <dgm:cxn modelId="{0B476D20-4D8A-41DB-942F-35832F4990E2}" type="presParOf" srcId="{206BD753-DE0E-4F9D-B150-78BB3E1A0BFD}" destId="{FF1237F7-75CE-4F76-A8F1-93699CC55797}" srcOrd="2" destOrd="0" presId="urn:microsoft.com/office/officeart/2018/5/layout/CenteredIconLabelDescriptionList"/>
    <dgm:cxn modelId="{6C0A1FB6-C895-40ED-860B-84D3966617FB}" type="presParOf" srcId="{206BD753-DE0E-4F9D-B150-78BB3E1A0BFD}" destId="{30CF753C-9570-4DE2-9506-98BB922C3AFC}" srcOrd="3" destOrd="0" presId="urn:microsoft.com/office/officeart/2018/5/layout/CenteredIconLabelDescriptionList"/>
    <dgm:cxn modelId="{1E42FDD3-C006-4453-9A47-9ED6D0ABCD3B}" type="presParOf" srcId="{206BD753-DE0E-4F9D-B150-78BB3E1A0BFD}" destId="{5DACECA2-5443-4F81-A1CC-37796039849D}" srcOrd="4" destOrd="0" presId="urn:microsoft.com/office/officeart/2018/5/layout/CenteredIconLabelDescriptionList"/>
    <dgm:cxn modelId="{C9D0EE5F-2A74-45A1-B212-918B23E0E182}" type="presParOf" srcId="{68DA4A74-E83E-40C5-A814-DDD8986F9FD5}" destId="{3E91CAF1-B90B-46A8-8E2A-9F1174C66D1A}" srcOrd="1" destOrd="0" presId="urn:microsoft.com/office/officeart/2018/5/layout/CenteredIconLabelDescriptionList"/>
    <dgm:cxn modelId="{D57BBB45-1763-4B3D-93DF-C6C7E2C104DE}" type="presParOf" srcId="{68DA4A74-E83E-40C5-A814-DDD8986F9FD5}" destId="{69A18B3E-E23A-45BC-9040-B6772C4A10FE}" srcOrd="2" destOrd="0" presId="urn:microsoft.com/office/officeart/2018/5/layout/CenteredIconLabelDescriptionList"/>
    <dgm:cxn modelId="{ACE29908-E9AD-476A-8E97-F1219D36A69F}" type="presParOf" srcId="{69A18B3E-E23A-45BC-9040-B6772C4A10FE}" destId="{710DD222-9107-495C-930B-4C60ED30970F}" srcOrd="0" destOrd="0" presId="urn:microsoft.com/office/officeart/2018/5/layout/CenteredIconLabelDescriptionList"/>
    <dgm:cxn modelId="{E6E419A1-A7F0-4D61-94BB-139A32188EC2}" type="presParOf" srcId="{69A18B3E-E23A-45BC-9040-B6772C4A10FE}" destId="{1393AECF-6E01-4005-86A1-F879CC9995EB}" srcOrd="1" destOrd="0" presId="urn:microsoft.com/office/officeart/2018/5/layout/CenteredIconLabelDescriptionList"/>
    <dgm:cxn modelId="{03E2E27C-FD41-42EB-BB99-F6884E090C8C}" type="presParOf" srcId="{69A18B3E-E23A-45BC-9040-B6772C4A10FE}" destId="{A809626C-7928-43FB-B48C-49AD36025672}" srcOrd="2" destOrd="0" presId="urn:microsoft.com/office/officeart/2018/5/layout/CenteredIconLabelDescriptionList"/>
    <dgm:cxn modelId="{34A0CCAD-639A-4C87-8248-438A8C0E052A}" type="presParOf" srcId="{69A18B3E-E23A-45BC-9040-B6772C4A10FE}" destId="{62FA9269-C680-4AD9-84AB-C14A6469FF86}" srcOrd="3" destOrd="0" presId="urn:microsoft.com/office/officeart/2018/5/layout/CenteredIconLabelDescriptionList"/>
    <dgm:cxn modelId="{C112BE88-6A97-4113-804D-D9F4DE46EA7D}" type="presParOf" srcId="{69A18B3E-E23A-45BC-9040-B6772C4A10FE}" destId="{6D0EAD16-1483-45A5-A964-8D0FA94D290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07E04-1A15-490B-94E4-9C2F0A58A584}">
      <dsp:nvSpPr>
        <dsp:cNvPr id="0" name=""/>
        <dsp:cNvSpPr/>
      </dsp:nvSpPr>
      <dsp:spPr>
        <a:xfrm>
          <a:off x="1237897" y="562152"/>
          <a:ext cx="1330382" cy="1330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237F7-75CE-4F76-A8F1-93699CC55797}">
      <dsp:nvSpPr>
        <dsp:cNvPr id="0" name=""/>
        <dsp:cNvSpPr/>
      </dsp:nvSpPr>
      <dsp:spPr>
        <a:xfrm>
          <a:off x="2542" y="2002354"/>
          <a:ext cx="3801093" cy="570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End-to-end encryption</a:t>
          </a:r>
        </a:p>
      </dsp:txBody>
      <dsp:txXfrm>
        <a:off x="2542" y="2002354"/>
        <a:ext cx="3801093" cy="570164"/>
      </dsp:txXfrm>
    </dsp:sp>
    <dsp:sp modelId="{5DACECA2-5443-4F81-A1CC-37796039849D}">
      <dsp:nvSpPr>
        <dsp:cNvPr id="0" name=""/>
        <dsp:cNvSpPr/>
      </dsp:nvSpPr>
      <dsp:spPr>
        <a:xfrm>
          <a:off x="2542" y="2623597"/>
          <a:ext cx="3801093" cy="492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100% Works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Expensive and not suitable for this scenario</a:t>
          </a:r>
        </a:p>
      </dsp:txBody>
      <dsp:txXfrm>
        <a:off x="2542" y="2623597"/>
        <a:ext cx="3801093" cy="492488"/>
      </dsp:txXfrm>
    </dsp:sp>
    <dsp:sp modelId="{710DD222-9107-495C-930B-4C60ED30970F}">
      <dsp:nvSpPr>
        <dsp:cNvPr id="0" name=""/>
        <dsp:cNvSpPr/>
      </dsp:nvSpPr>
      <dsp:spPr>
        <a:xfrm>
          <a:off x="5704182" y="562152"/>
          <a:ext cx="1330382" cy="1330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9626C-7928-43FB-B48C-49AD36025672}">
      <dsp:nvSpPr>
        <dsp:cNvPr id="0" name=""/>
        <dsp:cNvSpPr/>
      </dsp:nvSpPr>
      <dsp:spPr>
        <a:xfrm>
          <a:off x="4468827" y="2002354"/>
          <a:ext cx="3801093" cy="570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Handling Security and Policy checks on a central layer</a:t>
          </a:r>
        </a:p>
      </dsp:txBody>
      <dsp:txXfrm>
        <a:off x="4468827" y="2002354"/>
        <a:ext cx="3801093" cy="570164"/>
      </dsp:txXfrm>
    </dsp:sp>
    <dsp:sp modelId="{6D0EAD16-1483-45A5-A964-8D0FA94D2907}">
      <dsp:nvSpPr>
        <dsp:cNvPr id="0" name=""/>
        <dsp:cNvSpPr/>
      </dsp:nvSpPr>
      <dsp:spPr>
        <a:xfrm>
          <a:off x="4468827" y="2623597"/>
          <a:ext cx="3801093" cy="492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1ABFE6-6299-4E1F-8F08-F5EDBFA333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4907-22F8-490B-92B0-64EF1349AB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9BE63-EFA3-4E5A-A976-87B114F8C55A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700C1-3D1B-4B90-BCAF-55E609643F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60E82-8E41-4FE7-8EF1-C03F72BB84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EB8A9-02D8-4B2B-8A70-0958DA43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29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4D399-1BD5-4C39-A70D-A43E30608BC1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9C4FB-DC9D-443A-B59A-674DF800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97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7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4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5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95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36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85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87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5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74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06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1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836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34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90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737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22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13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5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8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625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31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63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2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652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150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4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2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3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06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3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3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944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408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835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rgealdana.pro/blog/seguridad/burp-proxy-aplicacion-de-seguridad-para-desarrolladores-de-androi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edium.com/@suthagar23/graphql-next-level-of-api-language-9f2922dff23d" TargetMode="Externa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ordicapis.com/10-graphql-consoles-in-action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alibo/dfd7c258bcc44a0e8c9f7c5bfd3bd2c3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st.github.com/alibo/dfd7c258bcc44a0e8c9f7c5bfd3bd2c3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techcrunch.com/2019/07/29/github-ban-sanctioned-countries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winbuzzer.com/2019/11/14/github-launches-on-mobile-with-ios-application-xcxwb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346000"/>
                    </a14:imgEffect>
                    <a14:imgEffect>
                      <a14:brightnessContrast bright="100000" contras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88" r="34179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</p:spPr>
      </p:pic>
      <p:sp useBgFill="1">
        <p:nvSpPr>
          <p:cNvPr id="15" name="Rectangle 19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5425" y="4219240"/>
            <a:ext cx="8476488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21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5425" y="4390230"/>
            <a:ext cx="8477720" cy="2020536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0785" y="940490"/>
            <a:ext cx="7105476" cy="2831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Data Exposure 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 Blocked Data 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GraphQL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Security Design Flaw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0785" y="4613396"/>
            <a:ext cx="8013515" cy="146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Research by Shahriar Yazdipour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CCSE CONFERENCE 2020</a:t>
            </a:r>
          </a:p>
          <a:p>
            <a:pPr>
              <a:lnSpc>
                <a:spcPct val="90000"/>
              </a:lnSpc>
            </a:pPr>
            <a:r>
              <a:rPr lang="en-US" sz="1500" dirty="0" err="1">
                <a:solidFill>
                  <a:schemeClr val="tx1"/>
                </a:solidFill>
              </a:rPr>
              <a:t>Technische</a:t>
            </a:r>
            <a:r>
              <a:rPr lang="en-US" sz="1500" dirty="0">
                <a:solidFill>
                  <a:schemeClr val="tx1"/>
                </a:solidFill>
              </a:rPr>
              <a:t> Universität Ilmenau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Feb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B1837-2FCD-4133-8D2F-B9F0312F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5644" y="5981897"/>
            <a:ext cx="4086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AAAB602-881E-4051-9F44-1C2EB64B58B8}" type="slidenum">
              <a:rPr lang="en-US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78DC973-8559-44F6-AD04-3E2799458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E1742C-5A34-47A6-B006-2F4028B6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865" y="457200"/>
            <a:ext cx="8479716" cy="79538"/>
          </a:xfrm>
          <a:prstGeom prst="rect">
            <a:avLst/>
          </a:prstGeom>
          <a:solidFill>
            <a:srgbClr val="FFAD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4CFD7C-EDA3-4F52-B134-4846B2C2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31"/>
          <a:stretch/>
        </p:blipFill>
        <p:spPr bwMode="auto">
          <a:xfrm>
            <a:off x="338865" y="643467"/>
            <a:ext cx="847971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F0C8B-3B4C-4206-91C0-5F4FCA86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386452"/>
            <a:ext cx="78938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91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42" name="Picture 2" descr="Burp Proxy, aplicación de seguridad para desarrolladores ...">
            <a:extLst>
              <a:ext uri="{FF2B5EF4-FFF2-40B4-BE49-F238E27FC236}">
                <a16:creationId xmlns:a16="http://schemas.microsoft.com/office/drawing/2014/main" id="{08EAB914-58A3-43A9-8A92-DEA584AA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41" y="1941201"/>
            <a:ext cx="747712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1070AA-5575-4147-BB79-61DDE355C761}"/>
              </a:ext>
            </a:extLst>
          </p:cNvPr>
          <p:cNvSpPr/>
          <p:nvPr/>
        </p:nvSpPr>
        <p:spPr>
          <a:xfrm>
            <a:off x="581192" y="5975031"/>
            <a:ext cx="7537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https://www.jorgealdana.pro/blog/seguridad/burp-proxy-aplicacion-de-seguridad-para-desarrolladores-de-android/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3508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4113" y="687388"/>
            <a:ext cx="7989887" cy="108267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FED3CD-81E7-45D1-A2A2-5A6FBCA82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1"/>
          <a:stretch/>
        </p:blipFill>
        <p:spPr>
          <a:xfrm>
            <a:off x="26762" y="889234"/>
            <a:ext cx="9103178" cy="496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B5D795CF-5F70-4821-BB11-0B2B8FCC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9143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3B1AC31-0B6C-4781-BA06-16BE17F8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5138" y="723899"/>
            <a:ext cx="5623962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432" y="1419225"/>
            <a:ext cx="5098956" cy="17685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graphql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84CB4FC0-7BCB-44D5-86F6-A076089F4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724" y="2392970"/>
            <a:ext cx="2294126" cy="22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6E10E-18DB-4C7D-BF2E-86D982020297}"/>
              </a:ext>
            </a:extLst>
          </p:cNvPr>
          <p:cNvSpPr txBox="1"/>
          <p:nvPr/>
        </p:nvSpPr>
        <p:spPr>
          <a:xfrm>
            <a:off x="3434432" y="3075530"/>
            <a:ext cx="4773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 a new API standard that provides a more efficient, powerful and flexible alternative to REST services. </a:t>
            </a:r>
          </a:p>
          <a:p>
            <a:r>
              <a:rPr lang="en-US" dirty="0">
                <a:solidFill>
                  <a:schemeClr val="bg1"/>
                </a:solidFill>
              </a:rPr>
              <a:t>It was developed and open-sourced by Facebook and is now maintained by a large community of companies and individuals from all over the world.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E235B-53E5-4443-810F-FE4AED7A37E4}"/>
              </a:ext>
            </a:extLst>
          </p:cNvPr>
          <p:cNvSpPr/>
          <p:nvPr/>
        </p:nvSpPr>
        <p:spPr>
          <a:xfrm>
            <a:off x="3449574" y="5468831"/>
            <a:ext cx="11208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http://graphql.org/</a:t>
            </a:r>
          </a:p>
        </p:txBody>
      </p:sp>
    </p:spTree>
    <p:extLst>
      <p:ext uri="{BB962C8B-B14F-4D97-AF65-F5344CB8AC3E}">
        <p14:creationId xmlns:p14="http://schemas.microsoft.com/office/powerpoint/2010/main" val="165014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C76B3D-C06C-420A-9D19-78446669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BC5049-7697-41C2-AC9E-BBBE1E2F3AE9}"/>
              </a:ext>
            </a:extLst>
          </p:cNvPr>
          <p:cNvSpPr/>
          <p:nvPr/>
        </p:nvSpPr>
        <p:spPr>
          <a:xfrm>
            <a:off x="598223" y="5999504"/>
            <a:ext cx="62482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https://medium.com/@suthagar23/graphql-next-level-of-api-language-9f2922dff23d</a:t>
            </a:r>
            <a:endParaRPr lang="en-US" sz="11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927DF6-8FCE-4068-9796-AD36A8A0D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r="917" b="2890"/>
          <a:stretch/>
        </p:blipFill>
        <p:spPr>
          <a:xfrm>
            <a:off x="328473" y="2171512"/>
            <a:ext cx="8487054" cy="25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7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EE0E6-134E-4A82-B2D7-F0C9078AE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2"/>
          <a:stretch/>
        </p:blipFill>
        <p:spPr bwMode="auto">
          <a:xfrm>
            <a:off x="0" y="580585"/>
            <a:ext cx="9144000" cy="579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030DF2-D4BB-4A4B-AEC8-2253884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D67199-F884-45E9-999D-350FC85C7D17}"/>
              </a:ext>
            </a:extLst>
          </p:cNvPr>
          <p:cNvSpPr/>
          <p:nvPr/>
        </p:nvSpPr>
        <p:spPr>
          <a:xfrm>
            <a:off x="435893" y="6380325"/>
            <a:ext cx="457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https://nordicapis.com/10-graphql-consoles-in-action/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19278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Analysis traffic – Repository</a:t>
            </a:r>
          </a:p>
        </p:txBody>
      </p:sp>
      <p:pic>
        <p:nvPicPr>
          <p:cNvPr id="11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EBD3E3-9DC9-42A6-8B07-EE2B4FD0F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7" b="89945" l="6104" r="93408">
                        <a14:foregroundMark x1="25244" y1="16782" x2="78613" y2="54161"/>
                        <a14:foregroundMark x1="78613" y1="54161" x2="79053" y2="36408"/>
                        <a14:foregroundMark x1="79053" y1="36408" x2="72607" y2="25381"/>
                        <a14:foregroundMark x1="72607" y1="25381" x2="62695" y2="20527"/>
                        <a14:foregroundMark x1="62695" y1="20527" x2="88086" y2="30374"/>
                        <a14:foregroundMark x1="88086" y1="30374" x2="88477" y2="31415"/>
                        <a14:foregroundMark x1="91504" y1="14910" x2="90869" y2="72746"/>
                        <a14:foregroundMark x1="90869" y1="72746" x2="83203" y2="82802"/>
                        <a14:foregroundMark x1="83203" y1="82802" x2="60449" y2="86824"/>
                        <a14:foregroundMark x1="60449" y1="86824" x2="12061" y2="86130"/>
                        <a14:foregroundMark x1="12061" y1="86130" x2="7959" y2="73509"/>
                        <a14:foregroundMark x1="7959" y1="73509" x2="11768" y2="57004"/>
                        <a14:foregroundMark x1="11768" y1="57004" x2="9766" y2="22469"/>
                        <a14:foregroundMark x1="93457" y1="23648" x2="93457" y2="23648"/>
                        <a14:foregroundMark x1="93164" y1="46671" x2="93457" y2="56103"/>
                        <a14:foregroundMark x1="6104" y1="46671" x2="6104" y2="51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7" t="4900" r="2148" b="3409"/>
          <a:stretch/>
        </p:blipFill>
        <p:spPr>
          <a:xfrm>
            <a:off x="1213054" y="1854693"/>
            <a:ext cx="6972656" cy="4780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43340D4-7713-4876-856A-5DF2555C8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3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Analysis traffic – Directory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43340D4-7713-4876-856A-5DF2555C8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AA176-1696-452F-8FE3-BEA2D808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23" y="2905167"/>
            <a:ext cx="8112154" cy="1932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31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Analysis traffic – data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43340D4-7713-4876-856A-5DF2555C8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Content Placeholder 7" descr="A picture containing bird&#10;&#10;Description automatically generated">
            <a:extLst>
              <a:ext uri="{FF2B5EF4-FFF2-40B4-BE49-F238E27FC236}">
                <a16:creationId xmlns:a16="http://schemas.microsoft.com/office/drawing/2014/main" id="{F1F1A3E0-97A1-40DB-94B0-F4D02FB07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98" y="2694294"/>
            <a:ext cx="5670604" cy="251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0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29FC-8F9A-4545-8B27-08FE144D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600" dirty="0"/>
              <a:t>Analysis traffic – binary data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9B1D6B6-851C-4670-BD86-27AC5B31F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r="2019"/>
          <a:stretch/>
        </p:blipFill>
        <p:spPr>
          <a:xfrm>
            <a:off x="1613425" y="2227263"/>
            <a:ext cx="5925088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993" y="2286000"/>
            <a:ext cx="2157120" cy="2286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0297" y="3394710"/>
            <a:ext cx="228600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28532" y="3394710"/>
            <a:ext cx="3703320" cy="6858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82705F-57BE-41EB-895C-23D3830C18B5}"/>
              </a:ext>
            </a:extLst>
          </p:cNvPr>
          <p:cNvSpPr txBox="1">
            <a:spLocks/>
          </p:cNvSpPr>
          <p:nvPr/>
        </p:nvSpPr>
        <p:spPr>
          <a:xfrm>
            <a:off x="3514482" y="1577340"/>
            <a:ext cx="5602468" cy="370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2575" indent="-282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Background story</a:t>
            </a:r>
          </a:p>
          <a:p>
            <a:pPr marL="282575" indent="-282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What is </a:t>
            </a:r>
            <a:r>
              <a:rPr lang="en-US" sz="2400" dirty="0" err="1">
                <a:solidFill>
                  <a:schemeClr val="tx2"/>
                </a:solidFill>
              </a:rPr>
              <a:t>graphql</a:t>
            </a:r>
            <a:endParaRPr lang="en-US" sz="2400" dirty="0">
              <a:solidFill>
                <a:schemeClr val="tx2"/>
              </a:solidFill>
            </a:endParaRPr>
          </a:p>
          <a:p>
            <a:pPr marL="282575" indent="-282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Research process</a:t>
            </a:r>
          </a:p>
          <a:p>
            <a:pPr marL="282575" indent="-282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Patch</a:t>
            </a:r>
          </a:p>
          <a:p>
            <a:pPr marL="282575" indent="-282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Conclusion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F40D7-7BDE-429E-AD78-582772F0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70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Analysis traffic – binary data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43340D4-7713-4876-856A-5DF2555C8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14DBF-AD59-4EEC-88F1-B950FCB3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3" y="2739937"/>
            <a:ext cx="8858774" cy="1961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6C4893-9682-485E-A8A3-7697C12F6DDF}"/>
              </a:ext>
            </a:extLst>
          </p:cNvPr>
          <p:cNvSpPr txBox="1"/>
          <p:nvPr/>
        </p:nvSpPr>
        <p:spPr>
          <a:xfrm>
            <a:off x="697588" y="5427677"/>
            <a:ext cx="774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file() Method is not mentioned in Github </a:t>
            </a:r>
            <a:r>
              <a:rPr lang="en-US" dirty="0" err="1"/>
              <a:t>GraphQL</a:t>
            </a:r>
            <a:r>
              <a:rPr lang="en-US" dirty="0"/>
              <a:t>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work with Developer Token!</a:t>
            </a:r>
          </a:p>
        </p:txBody>
      </p:sp>
    </p:spTree>
    <p:extLst>
      <p:ext uri="{BB962C8B-B14F-4D97-AF65-F5344CB8AC3E}">
        <p14:creationId xmlns:p14="http://schemas.microsoft.com/office/powerpoint/2010/main" val="2699131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4113" y="687388"/>
            <a:ext cx="7989887" cy="108267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D9DEAE6-5D7C-4F88-97F0-19F88AE7E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"/>
          <a:stretch/>
        </p:blipFill>
        <p:spPr>
          <a:xfrm>
            <a:off x="0" y="978436"/>
            <a:ext cx="9144000" cy="51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7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Clr>
                <a:srgbClr val="00B050"/>
              </a:buClr>
              <a:buSzPct val="140000"/>
            </a:pPr>
            <a:br>
              <a:rPr lang="en-US" dirty="0"/>
            </a:br>
            <a:r>
              <a:rPr lang="en-US" dirty="0"/>
              <a:t>Can it be generalized? Make a tool out of it?!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76E0FE-CC98-403C-B02D-FA7A62013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t="19690" r="18057" b="24993"/>
          <a:stretch/>
        </p:blipFill>
        <p:spPr>
          <a:xfrm>
            <a:off x="137867" y="2321319"/>
            <a:ext cx="8566261" cy="344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7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9143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ECD260-EFF3-49BD-B1D0-7F4D769C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4" y="1575395"/>
            <a:ext cx="6002502" cy="208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723899"/>
            <a:ext cx="277749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206" y="1419225"/>
            <a:ext cx="2311182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Fake Auth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47655-06A9-43E0-887A-8F37F1014F10}"/>
              </a:ext>
            </a:extLst>
          </p:cNvPr>
          <p:cNvSpPr/>
          <p:nvPr/>
        </p:nvSpPr>
        <p:spPr>
          <a:xfrm>
            <a:off x="219704" y="4442314"/>
            <a:ext cx="5543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the "</a:t>
            </a:r>
            <a:r>
              <a:rPr lang="en-US" dirty="0" err="1"/>
              <a:t>client_id</a:t>
            </a:r>
            <a:r>
              <a:rPr lang="en-US" dirty="0"/>
              <a:t>" and "code“ by sniffing authentication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get the </a:t>
            </a:r>
            <a:r>
              <a:rPr lang="en-US" dirty="0" err="1"/>
              <a:t>client_secret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76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F1915-E076-48EB-BB4A-EE9808EB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E1578EE-AC37-4C94-98C6-4B322C670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9143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cell phone&#10;&#10;Description automatically generated">
            <a:extLst>
              <a:ext uri="{FF2B5EF4-FFF2-40B4-BE49-F238E27FC236}">
                <a16:creationId xmlns:a16="http://schemas.microsoft.com/office/drawing/2014/main" id="{3D86098D-26D2-46DF-AB00-806301906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2" r="25917" b="3"/>
          <a:stretch/>
        </p:blipFill>
        <p:spPr>
          <a:xfrm>
            <a:off x="334900" y="638175"/>
            <a:ext cx="2777158" cy="576262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A4A41C-6A34-42CC-8525-DA0B48FD4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5" r="25914" b="3"/>
          <a:stretch/>
        </p:blipFill>
        <p:spPr>
          <a:xfrm>
            <a:off x="3182843" y="638175"/>
            <a:ext cx="2777158" cy="576262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055CAD6-F214-46F5-8689-93CBDA71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180" y="638175"/>
            <a:ext cx="2781920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205" y="1656292"/>
            <a:ext cx="2362994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Fake Auth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8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Patch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5956137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25</a:t>
            </a:fld>
            <a:endParaRPr lang="en-US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3C5E5ED6-BF16-4972-9550-175BD2D51B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118738"/>
              </p:ext>
            </p:extLst>
          </p:nvPr>
        </p:nvGraphicFramePr>
        <p:xfrm>
          <a:off x="435768" y="2181225"/>
          <a:ext cx="8272463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6217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C978-B074-420C-B9A5-62F4EC5D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51F2-75D0-483F-A541-FBC775D20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B050"/>
              </a:buClr>
              <a:buSzPct val="140000"/>
              <a:buFont typeface="Wingdings 2" panose="05020102010507070707" pitchFamily="18" charset="2"/>
              <a:buChar char=""/>
            </a:pPr>
            <a:r>
              <a:rPr lang="en-US" sz="2000" dirty="0"/>
              <a:t>Access Repository Information</a:t>
            </a:r>
          </a:p>
          <a:p>
            <a:pPr>
              <a:buClr>
                <a:srgbClr val="00B050"/>
              </a:buClr>
              <a:buSzPct val="140000"/>
              <a:buFont typeface="Wingdings 2" panose="05020102010507070707" pitchFamily="18" charset="2"/>
              <a:buChar char=""/>
            </a:pPr>
            <a:r>
              <a:rPr lang="en-US" sz="2000" dirty="0"/>
              <a:t>Access Repository Directory</a:t>
            </a:r>
          </a:p>
          <a:p>
            <a:pPr>
              <a:buClr>
                <a:srgbClr val="00B050"/>
              </a:buClr>
              <a:buSzPct val="140000"/>
              <a:buFont typeface="Wingdings 2" panose="05020102010507070707" pitchFamily="18" charset="2"/>
              <a:buChar char=""/>
            </a:pPr>
            <a:r>
              <a:rPr lang="en-US" sz="2000" dirty="0"/>
              <a:t>Access Repository Files</a:t>
            </a:r>
          </a:p>
          <a:p>
            <a:pPr>
              <a:buClr>
                <a:srgbClr val="00B050"/>
              </a:buClr>
              <a:buSzPct val="140000"/>
              <a:buFont typeface="Wingdings 2" panose="05020102010507070707" pitchFamily="18" charset="2"/>
              <a:buChar char="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Reported to Github Security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Category: api.github.com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Severity: Uncritical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Weakness: </a:t>
            </a:r>
            <a:r>
              <a:rPr lang="en-US" sz="2000" dirty="0">
                <a:latin typeface="-apple-system"/>
              </a:rPr>
              <a:t>Improper Access Control </a:t>
            </a:r>
            <a:r>
              <a:rPr lang="en-US" dirty="0"/>
              <a:t>CWE-284</a:t>
            </a:r>
            <a:endParaRPr lang="en-US" sz="2000" dirty="0">
              <a:latin typeface="-apple-syste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B7E87-90EC-41D5-954C-D5052B40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7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5422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3255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0CB034-F244-41C0-B4F7-A5E715B403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23975" b="6060"/>
          <a:stretch/>
        </p:blipFill>
        <p:spPr>
          <a:xfrm>
            <a:off x="338342" y="2040893"/>
            <a:ext cx="8469107" cy="23405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5873675"/>
            <a:ext cx="8472550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46F6E-E1A8-434A-963C-5749640C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5956137"/>
            <a:ext cx="78938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16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737D87-90F1-491E-987F-04F9CC08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8C56B-D7E7-4FA5-A547-4034DED4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4" y="2791498"/>
            <a:ext cx="8785864" cy="11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53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DC320D-BC45-4859-9136-1A26BE4D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898" y="1577340"/>
            <a:ext cx="225200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 cap="all" dirty="0">
                <a:solidFill>
                  <a:schemeClr val="tx1"/>
                </a:solidFill>
              </a:rPr>
              <a:t>Reference</a:t>
            </a:r>
            <a:endParaRPr lang="en-US" sz="2400" b="1" i="1" cap="all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0297" y="3394710"/>
            <a:ext cx="228600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28532" y="3394710"/>
            <a:ext cx="3703320" cy="6858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7CFD-90D4-46F4-9DA4-16C77F7E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8253C-DF6D-4614-BE9F-F722F3E763F0}"/>
              </a:ext>
            </a:extLst>
          </p:cNvPr>
          <p:cNvSpPr txBox="1"/>
          <p:nvPr/>
        </p:nvSpPr>
        <p:spPr>
          <a:xfrm>
            <a:off x="3624044" y="2690336"/>
            <a:ext cx="5185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Github Documentations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Burp-suite Documentations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Facebook </a:t>
            </a:r>
            <a:r>
              <a:rPr lang="en-US" dirty="0" err="1">
                <a:solidFill>
                  <a:schemeClr val="tx2"/>
                </a:solidFill>
              </a:rPr>
              <a:t>GraphQl</a:t>
            </a:r>
            <a:r>
              <a:rPr lang="en-US" dirty="0">
                <a:solidFill>
                  <a:schemeClr val="tx2"/>
                </a:solidFill>
              </a:rPr>
              <a:t> Documentations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Graphql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Octokit</a:t>
            </a:r>
            <a:r>
              <a:rPr lang="en-US" dirty="0">
                <a:solidFill>
                  <a:schemeClr val="tx2"/>
                </a:solidFill>
              </a:rPr>
              <a:t> Documentation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OWASP Security Handbook</a:t>
            </a:r>
          </a:p>
        </p:txBody>
      </p:sp>
    </p:spTree>
    <p:extLst>
      <p:ext uri="{BB962C8B-B14F-4D97-AF65-F5344CB8AC3E}">
        <p14:creationId xmlns:p14="http://schemas.microsoft.com/office/powerpoint/2010/main" val="2165918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 descr="Taxation of Persian-Americans living in Iran">
            <a:extLst>
              <a:ext uri="{FF2B5EF4-FFF2-40B4-BE49-F238E27FC236}">
                <a16:creationId xmlns:a16="http://schemas.microsoft.com/office/drawing/2014/main" id="{EDB0A9F8-458E-4563-AF24-62FBD214C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r="2" b="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020432"/>
            <a:ext cx="7669148" cy="716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</a:rPr>
              <a:t>Restrictions in Iran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5956137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BAED3-867A-4B07-84B6-D3CFAEA403F0}"/>
              </a:ext>
            </a:extLst>
          </p:cNvPr>
          <p:cNvSpPr txBox="1"/>
          <p:nvPr/>
        </p:nvSpPr>
        <p:spPr>
          <a:xfrm>
            <a:off x="713064" y="1937857"/>
            <a:ext cx="7667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GOV loves to make everything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 also loves to make things harder</a:t>
            </a:r>
          </a:p>
        </p:txBody>
      </p:sp>
    </p:spTree>
    <p:extLst>
      <p:ext uri="{BB962C8B-B14F-4D97-AF65-F5344CB8AC3E}">
        <p14:creationId xmlns:p14="http://schemas.microsoft.com/office/powerpoint/2010/main" val="2180162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49B84A-2811-4164-9E1B-32C45D22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053" y="1577340"/>
            <a:ext cx="4671712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40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Thank You</a:t>
            </a:r>
            <a:br>
              <a:rPr lang="en-US" sz="40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en-US" sz="40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for</a:t>
            </a:r>
            <a:br>
              <a:rPr lang="en-US" sz="40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en-US" sz="40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your attention.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0297" y="3394710"/>
            <a:ext cx="228600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28532" y="3394710"/>
            <a:ext cx="3703320" cy="6858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3A870-030F-4240-8AE0-76797A4F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E0A868-17DE-4A02-87EF-98C7FC051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95" y="2286000"/>
            <a:ext cx="224510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5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Blocked By Iran government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B9FC0-511E-4F3B-A5AA-73940A435334}"/>
              </a:ext>
            </a:extLst>
          </p:cNvPr>
          <p:cNvSpPr/>
          <p:nvPr/>
        </p:nvSpPr>
        <p:spPr>
          <a:xfrm>
            <a:off x="423643" y="2038811"/>
            <a:ext cx="8147301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dirty="0"/>
              <a:t>Facebook</a:t>
            </a:r>
          </a:p>
          <a:p>
            <a:r>
              <a:rPr lang="en-US" dirty="0"/>
              <a:t>YouTube</a:t>
            </a:r>
          </a:p>
          <a:p>
            <a:r>
              <a:rPr lang="en-US" dirty="0"/>
              <a:t>Twitter</a:t>
            </a:r>
          </a:p>
          <a:p>
            <a:r>
              <a:rPr lang="en-US" dirty="0"/>
              <a:t>Reddit</a:t>
            </a:r>
          </a:p>
          <a:p>
            <a:r>
              <a:rPr lang="en-US" dirty="0"/>
              <a:t>Telegram</a:t>
            </a:r>
          </a:p>
          <a:p>
            <a:r>
              <a:rPr lang="en-US" dirty="0"/>
              <a:t>Viber</a:t>
            </a:r>
          </a:p>
          <a:p>
            <a:r>
              <a:rPr lang="en-US" dirty="0"/>
              <a:t>Tumblr</a:t>
            </a:r>
          </a:p>
          <a:p>
            <a:r>
              <a:rPr lang="en-US" dirty="0"/>
              <a:t>Spotify</a:t>
            </a:r>
          </a:p>
          <a:p>
            <a:r>
              <a:rPr lang="en-US" dirty="0"/>
              <a:t>SoundCloud</a:t>
            </a:r>
          </a:p>
          <a:p>
            <a:r>
              <a:rPr lang="en-US" dirty="0"/>
              <a:t>Netflix</a:t>
            </a:r>
          </a:p>
          <a:p>
            <a:r>
              <a:rPr lang="en-US" dirty="0"/>
              <a:t>Flickr</a:t>
            </a:r>
          </a:p>
          <a:p>
            <a:r>
              <a:rPr lang="en-US" dirty="0"/>
              <a:t>WordPress</a:t>
            </a:r>
          </a:p>
          <a:p>
            <a:r>
              <a:rPr lang="en-US" dirty="0"/>
              <a:t>BBC</a:t>
            </a:r>
          </a:p>
          <a:p>
            <a:r>
              <a:rPr lang="en-US" dirty="0"/>
              <a:t>Voice of America</a:t>
            </a:r>
          </a:p>
          <a:p>
            <a:r>
              <a:rPr lang="en-US" dirty="0"/>
              <a:t>Al-Arabiya</a:t>
            </a:r>
          </a:p>
          <a:p>
            <a:r>
              <a:rPr lang="en-US" dirty="0"/>
              <a:t>Fox News</a:t>
            </a:r>
          </a:p>
          <a:p>
            <a:r>
              <a:rPr lang="en-US" dirty="0"/>
              <a:t>CBS News</a:t>
            </a:r>
          </a:p>
          <a:p>
            <a:r>
              <a:rPr lang="en-US" dirty="0"/>
              <a:t>Haaretz</a:t>
            </a:r>
          </a:p>
          <a:p>
            <a:r>
              <a:rPr lang="en-US" dirty="0"/>
              <a:t>Times of India</a:t>
            </a:r>
          </a:p>
          <a:p>
            <a:r>
              <a:rPr lang="en-US" dirty="0"/>
              <a:t>The Daily Mail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More than 300 site of Top 500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5FD21-7E80-49DB-85A0-1D4C043E2133}"/>
              </a:ext>
            </a:extLst>
          </p:cNvPr>
          <p:cNvSpPr/>
          <p:nvPr/>
        </p:nvSpPr>
        <p:spPr>
          <a:xfrm>
            <a:off x="423643" y="5951929"/>
            <a:ext cx="6284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https://gist.github.com/alibo/dfd7c258bcc44a0e8c9f7c5bfd3bd2c3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249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Blocked By Companies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B9FC0-511E-4F3B-A5AA-73940A435334}"/>
              </a:ext>
            </a:extLst>
          </p:cNvPr>
          <p:cNvSpPr/>
          <p:nvPr/>
        </p:nvSpPr>
        <p:spPr>
          <a:xfrm>
            <a:off x="423643" y="2038811"/>
            <a:ext cx="8147301" cy="258532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dirty="0"/>
              <a:t>Github</a:t>
            </a:r>
          </a:p>
          <a:p>
            <a:r>
              <a:rPr lang="en-US" dirty="0"/>
              <a:t>Gitlab</a:t>
            </a:r>
          </a:p>
          <a:p>
            <a:r>
              <a:rPr lang="en-US" dirty="0"/>
              <a:t>Google Cloud (</a:t>
            </a:r>
            <a:r>
              <a:rPr lang="en-US" dirty="0" err="1"/>
              <a:t>KhanAcademy</a:t>
            </a:r>
            <a:r>
              <a:rPr lang="en-US" dirty="0"/>
              <a:t>,…)</a:t>
            </a:r>
          </a:p>
          <a:p>
            <a:r>
              <a:rPr lang="en-US" dirty="0"/>
              <a:t>Google/Android Developers</a:t>
            </a:r>
          </a:p>
          <a:p>
            <a:r>
              <a:rPr lang="en-US" dirty="0" err="1"/>
              <a:t>Redhat</a:t>
            </a:r>
            <a:r>
              <a:rPr lang="en-US" dirty="0"/>
              <a:t> Registry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Unreal Engine</a:t>
            </a:r>
          </a:p>
          <a:p>
            <a:r>
              <a:rPr lang="en-US" dirty="0"/>
              <a:t>Intel Download Center</a:t>
            </a:r>
          </a:p>
          <a:p>
            <a:r>
              <a:rPr lang="en-US" dirty="0"/>
              <a:t>Spotify</a:t>
            </a:r>
          </a:p>
          <a:p>
            <a:r>
              <a:rPr lang="en-US" dirty="0"/>
              <a:t>Udemy/Pluralsight</a:t>
            </a:r>
          </a:p>
          <a:p>
            <a:r>
              <a:rPr lang="en-US" dirty="0"/>
              <a:t>eBay</a:t>
            </a:r>
          </a:p>
          <a:p>
            <a:r>
              <a:rPr lang="en-US" dirty="0"/>
              <a:t>TeamViewer</a:t>
            </a:r>
          </a:p>
          <a:p>
            <a:r>
              <a:rPr lang="en-US" dirty="0"/>
              <a:t>MongoDB</a:t>
            </a:r>
          </a:p>
          <a:p>
            <a:r>
              <a:rPr lang="en-US" dirty="0"/>
              <a:t>Upwork</a:t>
            </a:r>
          </a:p>
          <a:p>
            <a:r>
              <a:rPr lang="en-US" dirty="0"/>
              <a:t>Avast</a:t>
            </a:r>
          </a:p>
          <a:p>
            <a:r>
              <a:rPr lang="en-US" dirty="0"/>
              <a:t>GNU Repositories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5FD21-7E80-49DB-85A0-1D4C043E2133}"/>
              </a:ext>
            </a:extLst>
          </p:cNvPr>
          <p:cNvSpPr/>
          <p:nvPr/>
        </p:nvSpPr>
        <p:spPr>
          <a:xfrm>
            <a:off x="423643" y="5956135"/>
            <a:ext cx="41483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https://gist.github.com/alibo/dfd7c258bcc44a0e8c9f7c5bfd3bd2c3</a:t>
            </a:r>
            <a:endParaRPr lang="en-US" sz="1100" dirty="0"/>
          </a:p>
        </p:txBody>
      </p:sp>
      <p:pic>
        <p:nvPicPr>
          <p:cNvPr id="2050" name="Picture 2" descr="screen shot 2018-08-20 at 16 18 38">
            <a:extLst>
              <a:ext uri="{FF2B5EF4-FFF2-40B4-BE49-F238E27FC236}">
                <a16:creationId xmlns:a16="http://schemas.microsoft.com/office/drawing/2014/main" id="{22C8D29B-706E-47AE-8581-9EEEAB0C3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3" y="4710530"/>
            <a:ext cx="4924338" cy="8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AB6DC-E3FE-4756-9362-15C8A9051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981" y="4651304"/>
            <a:ext cx="3558848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AE6E20-272B-4965-A636-4C47C90B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9144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A8EEFE-5042-4913-B6E5-6AD5A56A5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89"/>
          <a:stretch/>
        </p:blipFill>
        <p:spPr>
          <a:xfrm>
            <a:off x="-163827" y="1157681"/>
            <a:ext cx="9635668" cy="40351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93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29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2F730-2C83-46BB-AC46-30DB97F5D4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3394" b="429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412" y="1661699"/>
            <a:ext cx="2777490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412" y="1845634"/>
            <a:ext cx="2776600" cy="3350668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962E10-6069-4D0E-9F6D-5ED6BB29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27281" y="1966335"/>
            <a:ext cx="4070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2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800">
              <a:solidFill>
                <a:schemeClr val="tx2">
                  <a:alpha val="7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25058-E971-49AC-8063-2004810F4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050" y="2148897"/>
            <a:ext cx="4983912" cy="2316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34080-E20C-4FAE-A7EF-C9D3AEA9620F}"/>
              </a:ext>
            </a:extLst>
          </p:cNvPr>
          <p:cNvSpPr txBox="1"/>
          <p:nvPr/>
        </p:nvSpPr>
        <p:spPr>
          <a:xfrm>
            <a:off x="698643" y="1875009"/>
            <a:ext cx="23321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</a:t>
            </a:r>
            <a:r>
              <a:rPr lang="en-US" sz="2000" dirty="0"/>
              <a:t> </a:t>
            </a:r>
            <a:r>
              <a:rPr lang="en-US" sz="24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Trade</a:t>
            </a:r>
            <a:r>
              <a:rPr lang="en-US" sz="2000" dirty="0"/>
              <a:t> </a:t>
            </a:r>
            <a:r>
              <a:rPr lang="en-US" sz="24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Law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July 2019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Restriction on creating new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Access to previously created repositories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CC4CF-8D15-4B2B-A854-CDA755BCDD59}"/>
              </a:ext>
            </a:extLst>
          </p:cNvPr>
          <p:cNvSpPr txBox="1"/>
          <p:nvPr/>
        </p:nvSpPr>
        <p:spPr>
          <a:xfrm>
            <a:off x="565412" y="6337466"/>
            <a:ext cx="4723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Ref. </a:t>
            </a: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https://techcrunch.com/2019/07/29/github-ban-sanctioned-countries/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62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8EDCA3-D73E-4669-BFC2-5AC42CE83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5045" b="-5045"/>
          <a:stretch/>
        </p:blipFill>
        <p:spPr>
          <a:xfrm>
            <a:off x="-92278" y="10"/>
            <a:ext cx="9328556" cy="6857990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412" y="1661699"/>
            <a:ext cx="2777490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412" y="1845634"/>
            <a:ext cx="2776600" cy="3350668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11BBC-8F7C-4397-928E-5D6288BC7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87" y="1840586"/>
            <a:ext cx="2559050" cy="670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Fast forward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D57FE-B893-44B3-A060-96EB3602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27281" y="1966335"/>
            <a:ext cx="4070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2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800">
              <a:solidFill>
                <a:schemeClr val="tx2">
                  <a:alpha val="7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0517D-4E56-40EC-B8ED-53FD4B0E5ED0}"/>
              </a:ext>
            </a:extLst>
          </p:cNvPr>
          <p:cNvSpPr/>
          <p:nvPr/>
        </p:nvSpPr>
        <p:spPr>
          <a:xfrm>
            <a:off x="-92278" y="-83890"/>
            <a:ext cx="9311780" cy="402672"/>
          </a:xfrm>
          <a:prstGeom prst="rect">
            <a:avLst/>
          </a:prstGeom>
          <a:solidFill>
            <a:srgbClr val="FFF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CCE394-D3E0-4D9E-A4C5-51E06CC0C9B4}"/>
              </a:ext>
            </a:extLst>
          </p:cNvPr>
          <p:cNvSpPr/>
          <p:nvPr/>
        </p:nvSpPr>
        <p:spPr>
          <a:xfrm>
            <a:off x="-85773" y="6499797"/>
            <a:ext cx="9328556" cy="402672"/>
          </a:xfrm>
          <a:prstGeom prst="rect">
            <a:avLst/>
          </a:prstGeom>
          <a:solidFill>
            <a:srgbClr val="FFF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9658D-9A86-460C-BC86-19BEFBEE915E}"/>
              </a:ext>
            </a:extLst>
          </p:cNvPr>
          <p:cNvSpPr txBox="1"/>
          <p:nvPr/>
        </p:nvSpPr>
        <p:spPr>
          <a:xfrm>
            <a:off x="673138" y="2586837"/>
            <a:ext cx="250823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November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 Launches on Mobile with iOS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Available for Beta Testers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53DD6-D8E0-430F-9AAB-F90E09B30377}"/>
              </a:ext>
            </a:extLst>
          </p:cNvPr>
          <p:cNvSpPr txBox="1"/>
          <p:nvPr/>
        </p:nvSpPr>
        <p:spPr>
          <a:xfrm>
            <a:off x="565412" y="6509205"/>
            <a:ext cx="6073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Ref </a:t>
            </a:r>
            <a:r>
              <a:rPr lang="en-US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https://winbuzzer.com/2019/11/14/github-launches-on-mobile-with-ios-application-xcxwbn/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5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782" y="614407"/>
            <a:ext cx="4207476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90" y="960723"/>
            <a:ext cx="3726367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New Github app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4204358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8238" y="457200"/>
            <a:ext cx="4200005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B1811-E6B7-4588-8A07-D2FE399965C2}"/>
              </a:ext>
            </a:extLst>
          </p:cNvPr>
          <p:cNvSpPr txBox="1"/>
          <p:nvPr/>
        </p:nvSpPr>
        <p:spPr>
          <a:xfrm>
            <a:off x="587540" y="2254102"/>
            <a:ext cx="3710416" cy="2770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Get it from Apple TestFlight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First Publicly Available Version - Build 45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Today – Build 81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Very Basic Features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Possible to see my blocked repository </a:t>
            </a:r>
            <a:r>
              <a:rPr lang="en-US" dirty="0">
                <a:solidFill>
                  <a:srgbClr val="FFFFFF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🎉🎉🎉</a:t>
            </a:r>
          </a:p>
        </p:txBody>
      </p:sp>
      <p:pic>
        <p:nvPicPr>
          <p:cNvPr id="4098" name="Picture 2" descr="Apple allows iOS, tvOS developers to add 2,000 testers in ...">
            <a:extLst>
              <a:ext uri="{FF2B5EF4-FFF2-40B4-BE49-F238E27FC236}">
                <a16:creationId xmlns:a16="http://schemas.microsoft.com/office/drawing/2014/main" id="{D0362908-3818-45D3-819F-A61AF92F4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8428" r="14094"/>
          <a:stretch/>
        </p:blipFill>
        <p:spPr bwMode="auto">
          <a:xfrm>
            <a:off x="5599496" y="1503379"/>
            <a:ext cx="2319229" cy="202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3ECB4-12C0-47C0-85C8-CB5E2C25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16" y="3856586"/>
            <a:ext cx="4195757" cy="16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5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Custom 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42852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2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632E62"/>
    </a:dk2>
    <a:lt2>
      <a:srgbClr val="EAE5EB"/>
    </a:lt2>
    <a:accent1>
      <a:srgbClr val="632E62"/>
    </a:accent1>
    <a:accent2>
      <a:srgbClr val="632E62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Office PowerPoint</Application>
  <PresentationFormat>On-screen Show (4:3)</PresentationFormat>
  <Paragraphs>152</Paragraphs>
  <Slides>30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-apple-system</vt:lpstr>
      <vt:lpstr>Arial</vt:lpstr>
      <vt:lpstr>Calibri</vt:lpstr>
      <vt:lpstr>Gill Sans MT</vt:lpstr>
      <vt:lpstr>Segoe UI Emoji</vt:lpstr>
      <vt:lpstr>Wingdings 2</vt:lpstr>
      <vt:lpstr>Dividend</vt:lpstr>
      <vt:lpstr>1_Dividend</vt:lpstr>
      <vt:lpstr>2_Dividend</vt:lpstr>
      <vt:lpstr>Github Data Exposure  and  Accessing Blocked Data  using  GraphQL Security Design Flaw</vt:lpstr>
      <vt:lpstr>Agenda</vt:lpstr>
      <vt:lpstr>Restrictions in Iran</vt:lpstr>
      <vt:lpstr>Blocked By Iran government</vt:lpstr>
      <vt:lpstr>Blocked By Companies</vt:lpstr>
      <vt:lpstr>PowerPoint Presentation</vt:lpstr>
      <vt:lpstr>PowerPoint Presentation</vt:lpstr>
      <vt:lpstr>Fast forward</vt:lpstr>
      <vt:lpstr>New Github app</vt:lpstr>
      <vt:lpstr>PowerPoint Presentation</vt:lpstr>
      <vt:lpstr>proxy</vt:lpstr>
      <vt:lpstr>process</vt:lpstr>
      <vt:lpstr>graphql</vt:lpstr>
      <vt:lpstr>PowerPoint Presentation</vt:lpstr>
      <vt:lpstr>PowerPoint Presentation</vt:lpstr>
      <vt:lpstr>Analysis traffic – Repository</vt:lpstr>
      <vt:lpstr>Analysis traffic – Directory </vt:lpstr>
      <vt:lpstr>Analysis traffic – data </vt:lpstr>
      <vt:lpstr>Analysis traffic – binary data </vt:lpstr>
      <vt:lpstr>Analysis traffic – binary data  </vt:lpstr>
      <vt:lpstr>process</vt:lpstr>
      <vt:lpstr> Can it be generalized? Make a tool out of it?!</vt:lpstr>
      <vt:lpstr>Fake Auth</vt:lpstr>
      <vt:lpstr>Fake Auth</vt:lpstr>
      <vt:lpstr>Patch</vt:lpstr>
      <vt:lpstr>Conclusion</vt:lpstr>
      <vt:lpstr>PowerPoint Presentation</vt:lpstr>
      <vt:lpstr>PowerPoint Presentation</vt:lpstr>
      <vt:lpstr>PowerPoint Presentation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2020-01-28T21:18:55Z</dcterms:created>
  <dcterms:modified xsi:type="dcterms:W3CDTF">2020-01-29T22:53:12Z</dcterms:modified>
</cp:coreProperties>
</file>